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4 LabList" id="{D3077019-75F5-4FD7-814A-1798417D37AF}">
          <p14:sldIdLst>
            <p14:sldId id="258"/>
            <p14:sldId id="265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DD2"/>
    <a:srgbClr val="61B299"/>
    <a:srgbClr val="FDCE7E"/>
    <a:srgbClr val="F5ECEE"/>
    <a:srgbClr val="CDE59B"/>
    <a:srgbClr val="FFECB9"/>
    <a:srgbClr val="F2EEF1"/>
    <a:srgbClr val="CFD4D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3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9B678B-8B8E-E5D8-60C4-B44E0946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E820395-EAC8-7D76-A4BE-C28351995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EB8937-BE20-3697-605C-5D561206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DE2490-7B54-5E88-3923-4AC52A8A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7B4393-BE74-D728-40A6-CD9F18D0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45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230CB-424C-2992-247C-7650701F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6DCF7B-A3CB-47B1-11C7-8E6A8666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42CF65-FF0A-67E6-55C8-BA0C9C8C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64C3C3-0A05-7A97-5B9A-0D946DF4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8C24C2-8A67-8ABE-6777-1CB3B9BB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9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A01BCE-AC4C-3075-D79A-CBF36DF8C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694382-9184-75F5-33B9-58EAC3FB6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C6DD78-423C-1025-F8AC-8DDF47FB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E02103-5517-B9DC-AD99-B2C84579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BFBBED-14E8-1759-4E6C-E5DCC4DD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2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239F52-0B70-8BCD-6005-35F2AF02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5FFF1A-57FB-8B66-FA6A-5CC569CF7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6C08FE-A60F-4358-61C0-FC9098F7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1656C9-E823-E8D5-F021-88D8F5FE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3D0EC9-DF4A-12FA-476A-27365898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04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3DC999-E9FF-4C7D-0E18-3B37180B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AB7F5D-5988-8599-F239-2AD100AE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F702F5-AF00-24D0-20DF-A43A4505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F0F318-E8BD-D7AA-EEB4-E2B31A6D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5D0307-D9C0-EE78-EEB8-C3C28A0F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46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7A6B14-8EF2-42C4-063D-A6F93DD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063150-7ECA-A1D8-0256-A9484FA67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67EF59-55D7-2416-1549-FA86591C1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333674-B060-A946-99F9-415F3522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4D9869-BBB6-A60B-0F28-1ABE9DDD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2A2ACA-BF24-C2B0-9D91-FF8EAE33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86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745146-EB01-67B2-66A8-E2EE7A71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DBF953-25EA-F09F-4D69-FBD4134E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C18579-6FCD-0725-A9C4-763E33F3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4FB5E8E-3986-518C-061D-4E82766CB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5F04D54-2E64-E1ED-A23D-F444E18E9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952BA7E-C278-9D33-4AF2-729817F2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3CC3304-4407-9685-AF12-619A0DB5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1BC6916-1251-F84A-37AD-0FC09268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80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21BC2-4EC8-AB47-14C2-5BDB4EEB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D994D8-37C7-7443-8346-291715D7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00C1CD-1AFF-86A4-2802-47CB6AFF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D611B7A-8625-78F1-B206-BB0FE505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34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9E7882-396D-79D8-52AF-1ADAE7797EB8}"/>
              </a:ext>
            </a:extLst>
          </p:cNvPr>
          <p:cNvSpPr txBox="1"/>
          <p:nvPr userDrawn="1"/>
        </p:nvSpPr>
        <p:spPr>
          <a:xfrm>
            <a:off x="9987228" y="6602223"/>
            <a:ext cx="21948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B8B4CC9-EB7C-514D-28A0-79011737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DEC8E2-8C95-8241-BA11-0BBDA30A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73D6D8-F4EB-FA14-CF77-4234DD15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29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8BA78-F725-BBDA-822B-AB630EFF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0072B-22DD-E153-6121-09D5A32A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4C8C63-1CE8-54D5-EB52-145079135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F89527-F93C-9EC6-FD17-CC378D9F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F93FDB-BF70-9CFE-9712-6D5580E3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60B7F7-375B-6EB9-241C-731972F3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81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42FF7F-304F-968C-BA0A-9412A702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5B4C7E-D43F-2A40-D161-FA64DBD06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53BC627-1934-643B-B4DB-120567793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3DC6EE-D302-2FCC-8882-DB5D3A31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9E7A36-D667-E6FF-5387-0D7E6200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917BB4-35E3-98C1-8655-DE1C88FB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04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53008C-E0D6-0D73-3582-D291DA68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14A952-8BEA-D5B7-9B14-10985F77D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E849D3-E778-5039-72B6-AF54F14EB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38FE-EB3D-4A02-A24A-AFE3DD9CFE11}" type="datetimeFigureOut">
              <a:rPr lang="ko-KR" altLang="en-US" smtClean="0"/>
              <a:t>2024-03-26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F2C340-D7A5-2200-D285-FD0BCB966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09C3BB-6D45-B491-3ED6-757417874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B108-A8FF-4CD0-81FF-9474D63F83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1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10E04DF-302E-7609-D4B9-5304B016F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A8145-92AD-A789-BA4E-CE9B474A43F5}"/>
              </a:ext>
            </a:extLst>
          </p:cNvPr>
          <p:cNvSpPr txBox="1"/>
          <p:nvPr/>
        </p:nvSpPr>
        <p:spPr>
          <a:xfrm>
            <a:off x="412596" y="2813447"/>
            <a:ext cx="528920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400" b="1" dirty="0">
                <a:solidFill>
                  <a:schemeClr val="bg1"/>
                </a:solidFill>
                <a:latin typeface="+mj-ea"/>
                <a:ea typeface="+mj-ea"/>
              </a:rPr>
              <a:t>#2024LabList</a:t>
            </a:r>
            <a:endParaRPr lang="ko-KR" altLang="en-US" sz="7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20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3552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Hyoung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</a:rPr>
              <a:t>Seop</a:t>
            </a:r>
            <a:r>
              <a:rPr lang="en-US" altLang="ko-KR" sz="3600" b="1" dirty="0">
                <a:solidFill>
                  <a:schemeClr val="bg1"/>
                </a:solidFill>
              </a:rPr>
              <a:t> Kim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625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Graduate Institute of Ferrous &amp; Eco Materials Technology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8002761" y="1218672"/>
            <a:ext cx="1786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hskim@postech.ac.kr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528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Structural Nano Metals &amp; Processing Laboratory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3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Metal Additive Manufacturing (3D Printing) of Composites and High Entropy Alloys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8358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3258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Duck Young Kim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4237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Industrial &amp; Management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782955" y="1218672"/>
            <a:ext cx="192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ydkimrt@postech.ac.kr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347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Factory Intelligence Laboratory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 or 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Smart Factory Industrial 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AI for Machine Healthcare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AI for Autonomous Mobile Robot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https://fi.postech.ac.kr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Computer Programming</a:t>
            </a:r>
          </a:p>
        </p:txBody>
      </p:sp>
    </p:spTree>
    <p:extLst>
      <p:ext uri="{BB962C8B-B14F-4D97-AF65-F5344CB8AC3E}">
        <p14:creationId xmlns:p14="http://schemas.microsoft.com/office/powerpoint/2010/main" val="34342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Sekyu Choi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152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Life Sciences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6790773" y="1218672"/>
            <a:ext cx="2083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sekyuchoi@postech.ac.kr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5698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</a:rPr>
              <a:t>Lab of </a:t>
            </a:r>
            <a:r>
              <a:rPr lang="en-US" altLang="ko-KR" sz="2000" b="1" dirty="0">
                <a:solidFill>
                  <a:schemeClr val="bg1"/>
                </a:solidFill>
              </a:rPr>
              <a:t>Stem Cell Biology and Regenerative Medicine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Stem cells, Regeneration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5842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Jong Hum Kim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152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Life Sciences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428768" y="1218672"/>
            <a:ext cx="228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jonghumkim@postech.ac.kr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516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Lab of Plant-microbe-environment interactions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 or 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Study on the effect of suboptimal environments on plant-pathogen interactions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Plant Physiology, Plant Pathology (Recommended)</a:t>
            </a:r>
          </a:p>
        </p:txBody>
      </p:sp>
    </p:spTree>
    <p:extLst>
      <p:ext uri="{BB962C8B-B14F-4D97-AF65-F5344CB8AC3E}">
        <p14:creationId xmlns:p14="http://schemas.microsoft.com/office/powerpoint/2010/main" val="28349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94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Sung Min Park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272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Mechanical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428768" y="1218672"/>
            <a:ext cx="2312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sungminpark@postech.ac.kr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Innovative Medical Solution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Bioelectronics: Developing flexible implantable electrodes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372268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4866316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266426"/>
            <a:ext cx="6051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MEMS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Circuit Theory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Embedded Systems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Senior Undergraduate students or masters preferred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418434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20838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3058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Gyoo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</a:rPr>
              <a:t>Yeol</a:t>
            </a:r>
            <a:r>
              <a:rPr lang="en-US" altLang="ko-KR" sz="3600" b="1" dirty="0">
                <a:solidFill>
                  <a:schemeClr val="bg1"/>
                </a:solidFill>
              </a:rPr>
              <a:t> Jung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247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Chemical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516690" y="1218672"/>
            <a:ext cx="1834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gyjung@postech.ac.kr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591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Molecular diagnosis and Synthetic biology lab (MDSB)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3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 or 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6" y="3988563"/>
            <a:ext cx="7164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Construction of microbial cell factory to achieve high-productivity of high-valued chemical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Conversion of Next-Generation Biomass into High-value compounds using vibrio derived novel microorganisms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04390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128102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5966043" y="5176919"/>
            <a:ext cx="60514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Development of a Biosensor for Real-time Detection of Intracellular Target Compound Concentrations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Precise regulation of metabolic pathway and Protein Engineering Utilizing Synthetic Biology-Based Genetic Techniques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Biorefinery using a novel microbial platform for the consolidated bioprocess of brown macroalgae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Preferred Major: bioengineering, life science, microbiology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750556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Molecular biology, Biochemistry, Metabolic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43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Young Tae Chang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1261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Chemistry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912875" y="1218672"/>
            <a:ext cx="1927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ytchang@postech.ac.kr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36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Sensor &amp; Molecular Imaging Lab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3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 or 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Stem cells, Regeneration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Graduate Students (MS or PhD course)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4617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66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Won Ki Hong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365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Computer Science &amp;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153238" y="1218672"/>
            <a:ext cx="198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jwkhong@postech.ac.kr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DPNM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Blockchain &amp; Cryptocurrency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Above 2nd year student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35428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66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Won Ki Hong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365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Computer Science &amp;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153238" y="1218672"/>
            <a:ext cx="198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jwkhong@postech.ac.kr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DPNM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AI-based Network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Above 3rd year student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Major: IT related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AI, Computer Network</a:t>
            </a:r>
          </a:p>
        </p:txBody>
      </p:sp>
    </p:spTree>
    <p:extLst>
      <p:ext uri="{BB962C8B-B14F-4D97-AF65-F5344CB8AC3E}">
        <p14:creationId xmlns:p14="http://schemas.microsoft.com/office/powerpoint/2010/main" val="41661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HangJin</a:t>
            </a:r>
            <a:r>
              <a:rPr lang="en-US" altLang="ko-KR" sz="3600" b="1" dirty="0">
                <a:solidFill>
                  <a:schemeClr val="bg1"/>
                </a:solidFill>
              </a:rPr>
              <a:t> Jo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4617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Division of Advanced Nuclear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6667035" y="1218672"/>
            <a:ext cx="171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jhj04@postech.ac.kr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474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Thermal-Hydraulics and Energy System Lab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Two-phase heat transfer, natural convection experiments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3DE5C-F903-4898-8BCF-21FD233805F5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12F25-DE50-4825-A489-1699FCD7DD6B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88EB7-A5E3-4ADA-B571-57ED2CF33893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DA0584-61AC-43C3-88E5-F8AD4215CAC2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6834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22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Gunsu</a:t>
            </a:r>
            <a:r>
              <a:rPr lang="en-US" altLang="ko-KR" sz="3600" b="1" dirty="0">
                <a:solidFill>
                  <a:schemeClr val="bg1"/>
                </a:solidFill>
              </a:rPr>
              <a:t> Yun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567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Physics &amp; Division of Advanced Nuclear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6639956" y="1218672"/>
            <a:ext cx="1786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gunsu@postech.ac.kr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4385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P4 – Laboratory for high energy </a:t>
            </a:r>
            <a:r>
              <a:rPr lang="en-US" altLang="ko-KR" sz="2000" b="1" dirty="0" err="1">
                <a:solidFill>
                  <a:schemeClr val="bg1"/>
                </a:solidFill>
              </a:rPr>
              <a:t>pasmas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05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Phase separation in supercritical fluids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Electron solvation at plasma-liquid interface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39768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22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Gunsu</a:t>
            </a:r>
            <a:r>
              <a:rPr lang="en-US" altLang="ko-KR" sz="3600" b="1" dirty="0">
                <a:solidFill>
                  <a:schemeClr val="bg1"/>
                </a:solidFill>
              </a:rPr>
              <a:t> Yun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567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Physics &amp; Division of Advanced Nuclear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6639956" y="1218672"/>
            <a:ext cx="1786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gunsu@postech.ac.kr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P4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051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High-density plasm a physics and applications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Electron solvation by plasma-water surface interaction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Microwave plasma for space propulsion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General Physics &amp; General Chemistry</a:t>
            </a:r>
          </a:p>
        </p:txBody>
      </p:sp>
    </p:spTree>
    <p:extLst>
      <p:ext uri="{BB962C8B-B14F-4D97-AF65-F5344CB8AC3E}">
        <p14:creationId xmlns:p14="http://schemas.microsoft.com/office/powerpoint/2010/main" val="4846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115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Kitack</a:t>
            </a:r>
            <a:r>
              <a:rPr lang="en-US" altLang="ko-KR" sz="3600" b="1" dirty="0">
                <a:solidFill>
                  <a:schemeClr val="bg1"/>
                </a:solidFill>
              </a:rPr>
              <a:t> Lee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4150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Environmental Science &amp;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6639956" y="1218672"/>
            <a:ext cx="1534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ktl@postech.ac.kr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111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CLIMATE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 or 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05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Ocean Carbon Removal (OCR)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Ocean Acidification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19701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310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Hwasung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</a:rPr>
              <a:t>Yeom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4617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Division of Advanced Nuclear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589523" y="1218672"/>
            <a:ext cx="1848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hyeom@postech.ac.kr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6342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Surface Engineering and Nuclear Material Research Group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051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Safe management of spent nuclear fuel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Advanced nuclear fuel and structural materials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Nuclear hydrogen technologies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Senior Undergraduate Student or Master Student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Introduction to Nuclear Engineering or Material Science/Engineering</a:t>
            </a:r>
          </a:p>
        </p:txBody>
      </p:sp>
    </p:spTree>
    <p:extLst>
      <p:ext uri="{BB962C8B-B14F-4D97-AF65-F5344CB8AC3E}">
        <p14:creationId xmlns:p14="http://schemas.microsoft.com/office/powerpoint/2010/main" val="34311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Moses Chung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4617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Division of Advanced Nuclear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290589" y="1218672"/>
            <a:ext cx="1817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moses@postech.ac.kr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603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Center for Accelerator Physics and Engineering (</a:t>
            </a:r>
            <a:r>
              <a:rPr lang="en-US" altLang="ko-KR" sz="2000" b="1" dirty="0" err="1">
                <a:solidFill>
                  <a:schemeClr val="bg1"/>
                </a:solidFill>
              </a:rPr>
              <a:t>CAPhE</a:t>
            </a:r>
            <a:r>
              <a:rPr lang="en-US" altLang="ko-KR" sz="2000" b="1" dirty="0">
                <a:solidFill>
                  <a:schemeClr val="bg1"/>
                </a:solidFill>
              </a:rPr>
              <a:t>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Development of a NEG coating-based extreme ultrahigh vacuum system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Magnetic field measurements of a wave length shifter made of high-temperature superconductors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31506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351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Byong</a:t>
            </a:r>
            <a:r>
              <a:rPr lang="en-US" altLang="ko-KR" sz="3600" b="1" dirty="0">
                <a:solidFill>
                  <a:schemeClr val="bg1"/>
                </a:solidFill>
              </a:rPr>
              <a:t> Don KONG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246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Electrical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993971" y="1218672"/>
            <a:ext cx="1892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bdkong@postech.ac.kr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2799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 Physical Electronics Lab.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Transport Properties of Emerging Materials (Theory)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Low-dimensional Material Devices Fabrication (Experiment)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651301"/>
            <a:ext cx="6051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 A candidate can choose one topic after joining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 Electrical Engineering, Material Science, Physics related Major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 Junior and Senior (undergraduate 3~4 year)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Semiconductor Device</a:t>
            </a:r>
          </a:p>
        </p:txBody>
      </p:sp>
    </p:spTree>
    <p:extLst>
      <p:ext uri="{BB962C8B-B14F-4D97-AF65-F5344CB8AC3E}">
        <p14:creationId xmlns:p14="http://schemas.microsoft.com/office/powerpoint/2010/main" val="3405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280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Wonbin</a:t>
            </a:r>
            <a:r>
              <a:rPr lang="en-US" altLang="ko-KR" sz="3600" b="1" dirty="0">
                <a:solidFill>
                  <a:schemeClr val="bg1"/>
                </a:solidFill>
              </a:rPr>
              <a:t> Hong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246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Electrical Engineering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308172" y="1218672"/>
            <a:ext cx="1847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whong@postech.ac.kr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757143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251191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494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 Microwave Antenna Device Systems (MADs)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1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 </a:t>
            </a:r>
            <a:r>
              <a:rPr lang="en-US" altLang="ko-KR" sz="1400" b="1" dirty="0" err="1">
                <a:solidFill>
                  <a:schemeClr val="bg1"/>
                </a:solidFill>
              </a:rPr>
              <a:t>Metasurface</a:t>
            </a:r>
            <a:r>
              <a:rPr lang="en-US" altLang="ko-KR" sz="1400" b="1" dirty="0">
                <a:solidFill>
                  <a:schemeClr val="bg1"/>
                </a:solidFill>
              </a:rPr>
              <a:t> Antennas for Electromagnetic Field Manipulation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651301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 Junior year or above 3rd year undergraduate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803309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Electromagnetics, Microwave Engineering</a:t>
            </a:r>
          </a:p>
        </p:txBody>
      </p:sp>
    </p:spTree>
    <p:extLst>
      <p:ext uri="{BB962C8B-B14F-4D97-AF65-F5344CB8AC3E}">
        <p14:creationId xmlns:p14="http://schemas.microsoft.com/office/powerpoint/2010/main" val="31227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8DB97D66-8470-DC6C-8193-CDF17E35F55A}"/>
              </a:ext>
            </a:extLst>
          </p:cNvPr>
          <p:cNvCxnSpPr/>
          <p:nvPr/>
        </p:nvCxnSpPr>
        <p:spPr>
          <a:xfrm>
            <a:off x="1323277" y="3429000"/>
            <a:ext cx="9679258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44AF6546-E09E-D0BD-BAC0-27D3E60F5989}"/>
              </a:ext>
            </a:extLst>
          </p:cNvPr>
          <p:cNvSpPr/>
          <p:nvPr/>
        </p:nvSpPr>
        <p:spPr>
          <a:xfrm>
            <a:off x="548839" y="1444083"/>
            <a:ext cx="3969834" cy="396983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27000" dist="127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F315C-E09C-4695-B84E-B83625CF7395}"/>
              </a:ext>
            </a:extLst>
          </p:cNvPr>
          <p:cNvSpPr txBox="1"/>
          <p:nvPr/>
        </p:nvSpPr>
        <p:spPr>
          <a:xfrm>
            <a:off x="4509379" y="960479"/>
            <a:ext cx="3003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err="1">
                <a:solidFill>
                  <a:schemeClr val="bg1"/>
                </a:solidFill>
              </a:rPr>
              <a:t>Youn</a:t>
            </a:r>
            <a:r>
              <a:rPr lang="en-US" altLang="ko-KR" sz="3600" b="1" dirty="0">
                <a:solidFill>
                  <a:schemeClr val="bg1"/>
                </a:solidFill>
              </a:rPr>
              <a:t> Bae Kang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B22-271C-4707-8472-734AC07A5BCC}"/>
              </a:ext>
            </a:extLst>
          </p:cNvPr>
          <p:cNvSpPr txBox="1"/>
          <p:nvPr/>
        </p:nvSpPr>
        <p:spPr>
          <a:xfrm>
            <a:off x="4521011" y="1455020"/>
            <a:ext cx="625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Graduate Institute of Ferrous &amp; Eco Materials Technology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4861A-176D-4229-8BF2-33FACCE48A67}"/>
              </a:ext>
            </a:extLst>
          </p:cNvPr>
          <p:cNvSpPr txBox="1"/>
          <p:nvPr/>
        </p:nvSpPr>
        <p:spPr>
          <a:xfrm>
            <a:off x="7501600" y="1218672"/>
            <a:ext cx="1875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ybkang@postech.ac.kr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6CB-7B8E-4D85-94DE-599D6D3E08B1}"/>
              </a:ext>
            </a:extLst>
          </p:cNvPr>
          <p:cNvSpPr txBox="1"/>
          <p:nvPr/>
        </p:nvSpPr>
        <p:spPr>
          <a:xfrm>
            <a:off x="4860740" y="20856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Lab.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382F4-4C3A-407E-817A-4338089212E0}"/>
              </a:ext>
            </a:extLst>
          </p:cNvPr>
          <p:cNvSpPr txBox="1"/>
          <p:nvPr/>
        </p:nvSpPr>
        <p:spPr>
          <a:xfrm>
            <a:off x="4860740" y="270450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Capacity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07C1-A51D-478B-9244-CF641F7E1EB4}"/>
              </a:ext>
            </a:extLst>
          </p:cNvPr>
          <p:cNvSpPr txBox="1"/>
          <p:nvPr/>
        </p:nvSpPr>
        <p:spPr>
          <a:xfrm>
            <a:off x="4860740" y="3677320"/>
            <a:ext cx="175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Research Topic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23E15-12BF-47C2-87F1-891F4763571A}"/>
              </a:ext>
            </a:extLst>
          </p:cNvPr>
          <p:cNvSpPr txBox="1"/>
          <p:nvPr/>
        </p:nvSpPr>
        <p:spPr>
          <a:xfrm>
            <a:off x="6773166" y="27045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Block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08E82-E96B-4E8B-8BF5-E3F44B04034D}"/>
              </a:ext>
            </a:extLst>
          </p:cNvPr>
          <p:cNvSpPr txBox="1"/>
          <p:nvPr/>
        </p:nvSpPr>
        <p:spPr>
          <a:xfrm>
            <a:off x="4860740" y="4950567"/>
            <a:ext cx="1475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Prerequisite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AE97E-4531-4012-BD6E-1FA4175FE6C2}"/>
              </a:ext>
            </a:extLst>
          </p:cNvPr>
          <p:cNvSpPr txBox="1"/>
          <p:nvPr/>
        </p:nvSpPr>
        <p:spPr>
          <a:xfrm>
            <a:off x="4860740" y="5444615"/>
            <a:ext cx="1105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DCE7E"/>
                </a:solidFill>
              </a:rPr>
              <a:t>Remarks</a:t>
            </a:r>
            <a:endParaRPr lang="ko-KR" altLang="en-US" sz="2000" b="1" dirty="0">
              <a:solidFill>
                <a:srgbClr val="FDCE7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1D861-30E5-43FD-A89A-3830B35CE96C}"/>
              </a:ext>
            </a:extLst>
          </p:cNvPr>
          <p:cNvSpPr txBox="1"/>
          <p:nvPr/>
        </p:nvSpPr>
        <p:spPr>
          <a:xfrm>
            <a:off x="5487835" y="2085623"/>
            <a:ext cx="258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Clean Steel Laboratory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BF633-8963-43C5-B7F2-E87B8AE5C376}"/>
              </a:ext>
            </a:extLst>
          </p:cNvPr>
          <p:cNvSpPr txBox="1"/>
          <p:nvPr/>
        </p:nvSpPr>
        <p:spPr>
          <a:xfrm>
            <a:off x="5952706" y="27162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9C430-B556-420A-9FB6-3EA6CD6B4564}"/>
              </a:ext>
            </a:extLst>
          </p:cNvPr>
          <p:cNvSpPr txBox="1"/>
          <p:nvPr/>
        </p:nvSpPr>
        <p:spPr>
          <a:xfrm>
            <a:off x="7523520" y="27002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</a:rPr>
              <a:t>2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9026FA-61A5-43B8-BEDE-A80CBA3FAB36}"/>
              </a:ext>
            </a:extLst>
          </p:cNvPr>
          <p:cNvSpPr txBox="1"/>
          <p:nvPr/>
        </p:nvSpPr>
        <p:spPr>
          <a:xfrm>
            <a:off x="4951037" y="3988563"/>
            <a:ext cx="6692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Clean and Environmental-friendly Materials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</a:rPr>
              <a:t>Low C Ironmaking and Steelmaking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</a:rPr>
              <a:t>Recycling of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</a:rPr>
              <a:t>Hydrogen Production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0BC6-FDEF-402C-9F7C-992EAEA5D69D}"/>
              </a:ext>
            </a:extLst>
          </p:cNvPr>
          <p:cNvSpPr txBox="1"/>
          <p:nvPr/>
        </p:nvSpPr>
        <p:spPr>
          <a:xfrm>
            <a:off x="4951036" y="5844725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>
                <a:solidFill>
                  <a:schemeClr val="bg1"/>
                </a:solidFill>
              </a:rPr>
              <a:t>Mater. Sci. Eng., Metallurgical Eng., Chemical Eng. Major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D3A322-2FFC-4F4A-BF94-EED9FFE0A73A}"/>
              </a:ext>
            </a:extLst>
          </p:cNvPr>
          <p:cNvSpPr txBox="1"/>
          <p:nvPr/>
        </p:nvSpPr>
        <p:spPr>
          <a:xfrm>
            <a:off x="6336529" y="4996733"/>
            <a:ext cx="605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19268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151 투명투명한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0CDD2"/>
      </a:accent1>
      <a:accent2>
        <a:srgbClr val="61B299"/>
      </a:accent2>
      <a:accent3>
        <a:srgbClr val="CDE59B"/>
      </a:accent3>
      <a:accent4>
        <a:srgbClr val="FDCE7E"/>
      </a:accent4>
      <a:accent5>
        <a:srgbClr val="FFECB9"/>
      </a:accent5>
      <a:accent6>
        <a:srgbClr val="CFD4D5"/>
      </a:accent6>
      <a:hlink>
        <a:srgbClr val="3F3F3F"/>
      </a:hlink>
      <a:folHlink>
        <a:srgbClr val="3F3F3F"/>
      </a:folHlink>
    </a:clrScheme>
    <a:fontScheme name="12-1">
      <a:majorFont>
        <a:latin typeface="Pretendard ExtraBold"/>
        <a:ea typeface="Pretendard ExtraBold"/>
        <a:cs typeface=""/>
      </a:majorFont>
      <a:minorFont>
        <a:latin typeface="Pretendard"/>
        <a:ea typeface="Pretendar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955</Words>
  <Application>Microsoft Office PowerPoint</Application>
  <PresentationFormat>와이드스크린</PresentationFormat>
  <Paragraphs>294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Pretendard</vt:lpstr>
      <vt:lpstr>Pretendard ExtraBold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aramyoon</cp:lastModifiedBy>
  <cp:revision>40</cp:revision>
  <dcterms:created xsi:type="dcterms:W3CDTF">2022-07-31T23:13:56Z</dcterms:created>
  <dcterms:modified xsi:type="dcterms:W3CDTF">2024-03-26T08:12:35Z</dcterms:modified>
</cp:coreProperties>
</file>